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5"/>
  </p:notesMasterIdLst>
  <p:sldIdLst>
    <p:sldId id="257" r:id="rId2"/>
    <p:sldId id="267" r:id="rId3"/>
    <p:sldId id="268" r:id="rId4"/>
    <p:sldId id="256" r:id="rId5"/>
    <p:sldId id="263" r:id="rId6"/>
    <p:sldId id="258" r:id="rId7"/>
    <p:sldId id="264" r:id="rId8"/>
    <p:sldId id="265" r:id="rId9"/>
    <p:sldId id="266" r:id="rId10"/>
    <p:sldId id="261" r:id="rId11"/>
    <p:sldId id="262" r:id="rId12"/>
    <p:sldId id="259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20140615" initials="2" lastIdx="1" clrIdx="0">
    <p:extLst>
      <p:ext uri="{19B8F6BF-5375-455C-9EA6-DF929625EA0E}">
        <p15:presenceInfo xmlns:p15="http://schemas.microsoft.com/office/powerpoint/2012/main" userId="20140615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AB3CA-5909-45FA-947A-9E716A361F75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EBE6C-839D-4BCD-96C8-D7ED522111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01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1916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91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3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8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9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85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05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2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7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4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59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8/15/2021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6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CB940-F950-4733-A03E-A310DDB3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rgbClr val="0070C0"/>
                </a:solidFill>
                <a:latin typeface="+mn-lt"/>
              </a:rPr>
              <a:t>Autonomous Car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AE9D6-D3D0-4FE1-9B3F-08AC59A1D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Done by :</a:t>
            </a:r>
          </a:p>
          <a:p>
            <a:pPr lvl="1"/>
            <a:r>
              <a:rPr lang="en-US" dirty="0"/>
              <a:t>	• Amr Mohamed</a:t>
            </a:r>
          </a:p>
          <a:p>
            <a:pPr lvl="1"/>
            <a:r>
              <a:rPr lang="en-US" dirty="0"/>
              <a:t>	• </a:t>
            </a:r>
            <a:r>
              <a:rPr lang="en-US" dirty="0" err="1"/>
              <a:t>Kariman</a:t>
            </a:r>
            <a:r>
              <a:rPr lang="en-US" dirty="0"/>
              <a:t> Karam</a:t>
            </a:r>
          </a:p>
          <a:p>
            <a:pPr lvl="1"/>
            <a:r>
              <a:rPr lang="en-US" dirty="0"/>
              <a:t>	• Mohamed </a:t>
            </a:r>
            <a:r>
              <a:rPr lang="en-US" dirty="0" err="1"/>
              <a:t>Samy</a:t>
            </a:r>
            <a:endParaRPr lang="en-US" dirty="0"/>
          </a:p>
          <a:p>
            <a:pPr lvl="1"/>
            <a:r>
              <a:rPr lang="en-US" dirty="0"/>
              <a:t>	• Mohamed Ehab</a:t>
            </a:r>
          </a:p>
        </p:txBody>
      </p:sp>
    </p:spTree>
    <p:extLst>
      <p:ext uri="{BB962C8B-B14F-4D97-AF65-F5344CB8AC3E}">
        <p14:creationId xmlns:p14="http://schemas.microsoft.com/office/powerpoint/2010/main" val="166408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C7C7-06DC-460A-A8DB-476D625F7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" y="143364"/>
            <a:ext cx="9144000" cy="62345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Test Cases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B538F-6B7F-4809-AEC3-C5FA34A07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808383"/>
            <a:ext cx="9144000" cy="5698433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•Car moving forward and the obstacle is 50cm apart :</a:t>
            </a:r>
            <a:r>
              <a:rPr lang="en-US" dirty="0">
                <a:solidFill>
                  <a:srgbClr val="0070C0"/>
                </a:solidFill>
              </a:rPr>
              <a:t/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b="1" dirty="0"/>
              <a:t>Expected result </a:t>
            </a:r>
            <a:r>
              <a:rPr lang="en-US" dirty="0"/>
              <a:t>: The car moves to the right and move forward </a:t>
            </a:r>
            <a:br>
              <a:rPr lang="en-US" dirty="0"/>
            </a:br>
            <a:r>
              <a:rPr lang="en-US" b="1" dirty="0"/>
              <a:t>Actual result </a:t>
            </a:r>
            <a:r>
              <a:rPr lang="en-US" dirty="0"/>
              <a:t>: The car moves to the right and move forward</a:t>
            </a:r>
          </a:p>
          <a:p>
            <a:r>
              <a:rPr lang="en-US" b="1" dirty="0">
                <a:solidFill>
                  <a:srgbClr val="0070C0"/>
                </a:solidFill>
              </a:rPr>
              <a:t>•Car moving forward and the obstacle is more than 50cm distance apart :</a:t>
            </a:r>
          </a:p>
          <a:p>
            <a:r>
              <a:rPr lang="en-US" b="1" dirty="0"/>
              <a:t>Expected result : </a:t>
            </a:r>
            <a:r>
              <a:rPr lang="en-US" dirty="0"/>
              <a:t>The car keeps moving forward till the </a:t>
            </a:r>
            <a:r>
              <a:rPr lang="en-US" dirty="0" err="1"/>
              <a:t>obstable</a:t>
            </a:r>
            <a:r>
              <a:rPr lang="en-US" dirty="0"/>
              <a:t> is 50cm apart</a:t>
            </a:r>
          </a:p>
          <a:p>
            <a:r>
              <a:rPr lang="en-US" b="1" dirty="0"/>
              <a:t>Actual result : </a:t>
            </a:r>
            <a:r>
              <a:rPr lang="en-US" dirty="0"/>
              <a:t>The car keeps moving forward till the </a:t>
            </a:r>
            <a:r>
              <a:rPr lang="en-US" dirty="0" err="1"/>
              <a:t>obstable</a:t>
            </a:r>
            <a:r>
              <a:rPr lang="en-US" dirty="0"/>
              <a:t> is 50cm apart</a:t>
            </a:r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402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A314-DE70-4FF8-AC90-9C45B3CDF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446" y="207336"/>
            <a:ext cx="9144000" cy="55743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Test Cases :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10B19-C60A-47AF-95C3-5D1C3EBC8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1152939"/>
            <a:ext cx="9144000" cy="4985866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•Car moving forward and the obstacle is less than 50cm distance apart :</a:t>
            </a:r>
          </a:p>
          <a:p>
            <a:r>
              <a:rPr lang="en-US" b="1" dirty="0"/>
              <a:t>Expected result </a:t>
            </a:r>
            <a:r>
              <a:rPr lang="en-US" dirty="0"/>
              <a:t>: The car moves backward till the distance become more than 50 cm </a:t>
            </a:r>
            <a:br>
              <a:rPr lang="en-US" dirty="0"/>
            </a:br>
            <a:r>
              <a:rPr lang="en-US" b="1" dirty="0"/>
              <a:t>Actual result </a:t>
            </a:r>
            <a:r>
              <a:rPr lang="en-US" dirty="0"/>
              <a:t>: The car </a:t>
            </a:r>
            <a:r>
              <a:rPr lang="en-US"/>
              <a:t>moves backward till the distance become more than 50 cm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56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D3666-6370-44EF-9052-2D0FE335A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" y="108067"/>
            <a:ext cx="9144000" cy="65670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Roles and Responsibilities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18CE4-D97A-475E-8516-4F53C4868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84" y="1045716"/>
            <a:ext cx="9144000" cy="464019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Drivers </a:t>
            </a:r>
            <a:r>
              <a:rPr lang="en-US" dirty="0" smtClean="0">
                <a:solidFill>
                  <a:srgbClr val="0070C0"/>
                </a:solidFill>
              </a:rPr>
              <a:t>: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err="1" smtClean="0"/>
              <a:t>Kariman</a:t>
            </a:r>
            <a:r>
              <a:rPr lang="en-US" b="1" dirty="0" smtClean="0"/>
              <a:t> </a:t>
            </a:r>
            <a:r>
              <a:rPr lang="en-US" b="1" dirty="0"/>
              <a:t>Karam </a:t>
            </a:r>
            <a:r>
              <a:rPr lang="en-US" dirty="0"/>
              <a:t>: External Interrupt , H-Bridge 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Amr </a:t>
            </a:r>
            <a:r>
              <a:rPr lang="en-US" b="1" dirty="0"/>
              <a:t>Mohamed </a:t>
            </a:r>
            <a:r>
              <a:rPr lang="en-US" dirty="0"/>
              <a:t>: Ultrasonic , ICU </a:t>
            </a:r>
            <a:endParaRPr lang="en-US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Mohamed </a:t>
            </a:r>
            <a:r>
              <a:rPr lang="en-US" b="1" dirty="0"/>
              <a:t>Samy </a:t>
            </a:r>
            <a:r>
              <a:rPr lang="en-US" dirty="0"/>
              <a:t>: DIO , </a:t>
            </a:r>
            <a:r>
              <a:rPr lang="en-US" dirty="0" smtClean="0"/>
              <a:t>PWM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Mohamed </a:t>
            </a:r>
            <a:r>
              <a:rPr lang="en-US" b="1" dirty="0"/>
              <a:t>Ehab </a:t>
            </a:r>
            <a:r>
              <a:rPr lang="en-US" dirty="0"/>
              <a:t>: LCD , Timers</a:t>
            </a:r>
          </a:p>
          <a:p>
            <a:endParaRPr lang="en-US" dirty="0" smtClean="0">
              <a:solidFill>
                <a:srgbClr val="0070C0"/>
              </a:solidFill>
            </a:endParaRPr>
          </a:p>
          <a:p>
            <a:r>
              <a:rPr lang="en-US" dirty="0" smtClean="0">
                <a:solidFill>
                  <a:srgbClr val="0070C0"/>
                </a:solidFill>
              </a:rPr>
              <a:t>Application </a:t>
            </a:r>
            <a:r>
              <a:rPr lang="en-US" dirty="0">
                <a:solidFill>
                  <a:srgbClr val="0070C0"/>
                </a:solidFill>
              </a:rPr>
              <a:t>Software 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b="1" dirty="0" smtClean="0"/>
              <a:t>Mohamed Samy</a:t>
            </a:r>
            <a:r>
              <a:rPr lang="en-US" dirty="0" smtClean="0"/>
              <a:t>, </a:t>
            </a:r>
            <a:r>
              <a:rPr lang="en-US" b="1" dirty="0" err="1"/>
              <a:t>Kariman</a:t>
            </a:r>
            <a:r>
              <a:rPr lang="en-US" b="1" dirty="0"/>
              <a:t> Karam</a:t>
            </a:r>
          </a:p>
          <a:p>
            <a:endParaRPr lang="en-US" dirty="0" smtClean="0">
              <a:solidFill>
                <a:srgbClr val="0070C0"/>
              </a:solidFill>
            </a:endParaRPr>
          </a:p>
          <a:p>
            <a:r>
              <a:rPr lang="en-US" dirty="0" smtClean="0">
                <a:solidFill>
                  <a:srgbClr val="0070C0"/>
                </a:solidFill>
              </a:rPr>
              <a:t>Presentation </a:t>
            </a:r>
            <a:r>
              <a:rPr lang="en-US" dirty="0">
                <a:solidFill>
                  <a:srgbClr val="0070C0"/>
                </a:solidFill>
              </a:rPr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b="1" dirty="0" smtClean="0"/>
              <a:t>Mohamed </a:t>
            </a:r>
            <a:r>
              <a:rPr lang="en-US" b="1" dirty="0"/>
              <a:t>Ehab</a:t>
            </a:r>
          </a:p>
        </p:txBody>
      </p:sp>
    </p:spTree>
    <p:extLst>
      <p:ext uri="{BB962C8B-B14F-4D97-AF65-F5344CB8AC3E}">
        <p14:creationId xmlns:p14="http://schemas.microsoft.com/office/powerpoint/2010/main" val="34895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D1E2-6E74-4F4B-A961-A11AFB420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" y="76139"/>
            <a:ext cx="9144000" cy="66618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Roles and Responsibilities :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BBF94-809A-4B74-90CE-FF846A00E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8635" y="1192695"/>
            <a:ext cx="9144000" cy="450152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Hardware:</a:t>
            </a:r>
          </a:p>
          <a:p>
            <a:pPr marL="0" indent="0">
              <a:buNone/>
            </a:pPr>
            <a:r>
              <a:rPr lang="en-US" b="1" dirty="0" smtClean="0"/>
              <a:t>	Mohamed </a:t>
            </a:r>
            <a:r>
              <a:rPr lang="en-US" b="1" dirty="0"/>
              <a:t>Samy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Static </a:t>
            </a:r>
            <a:r>
              <a:rPr lang="en-US" dirty="0" smtClean="0">
                <a:solidFill>
                  <a:srgbClr val="0070C0"/>
                </a:solidFill>
              </a:rPr>
              <a:t>Design: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	</a:t>
            </a:r>
            <a:r>
              <a:rPr lang="en-US" b="1" dirty="0" smtClean="0"/>
              <a:t>Amr </a:t>
            </a:r>
            <a:r>
              <a:rPr lang="en-US" b="1" dirty="0"/>
              <a:t>Mohamed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Simulation </a:t>
            </a:r>
            <a:r>
              <a:rPr lang="en-US" dirty="0" smtClean="0">
                <a:solidFill>
                  <a:srgbClr val="0070C0"/>
                </a:solidFill>
              </a:rPr>
              <a:t>Video:</a:t>
            </a:r>
          </a:p>
          <a:p>
            <a:pPr marL="0" indent="0">
              <a:buNone/>
            </a:pPr>
            <a:r>
              <a:rPr lang="ar-EG" b="1" dirty="0"/>
              <a:t>	</a:t>
            </a:r>
            <a:r>
              <a:rPr lang="en-US" b="1" dirty="0" smtClean="0"/>
              <a:t>Mohamed Samy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    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03C3-FEBC-4853-8E60-9352C018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708" y="101078"/>
            <a:ext cx="9144000" cy="638755"/>
          </a:xfrm>
        </p:spPr>
        <p:txBody>
          <a:bodyPr>
            <a:noAutofit/>
          </a:bodyPr>
          <a:lstStyle/>
          <a:p>
            <a:r>
              <a:rPr lang="en-US" sz="3800" dirty="0" smtClean="0">
                <a:latin typeface="+mn-lt"/>
              </a:rPr>
              <a:t>Project Demo:</a:t>
            </a:r>
            <a:endParaRPr lang="en-US" sz="3800" dirty="0">
              <a:latin typeface="+mn-lt"/>
            </a:endParaRPr>
          </a:p>
        </p:txBody>
      </p:sp>
      <p:pic>
        <p:nvPicPr>
          <p:cNvPr id="3" name="Autonomous C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1395" y="748146"/>
            <a:ext cx="10683544" cy="53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9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03C3-FEBC-4853-8E60-9352C018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708" y="101078"/>
            <a:ext cx="9144000" cy="638755"/>
          </a:xfrm>
        </p:spPr>
        <p:txBody>
          <a:bodyPr>
            <a:noAutofit/>
          </a:bodyPr>
          <a:lstStyle/>
          <a:p>
            <a:r>
              <a:rPr lang="en-US" sz="3800" dirty="0" smtClean="0">
                <a:latin typeface="+mn-lt"/>
              </a:rPr>
              <a:t>Project </a:t>
            </a:r>
            <a:r>
              <a:rPr lang="en-US" sz="3800" dirty="0" smtClean="0">
                <a:latin typeface="+mn-lt"/>
              </a:rPr>
              <a:t>Demo 2:</a:t>
            </a:r>
            <a:endParaRPr lang="en-US" sz="3800" dirty="0">
              <a:latin typeface="+mn-lt"/>
            </a:endParaRPr>
          </a:p>
        </p:txBody>
      </p:sp>
      <p:pic>
        <p:nvPicPr>
          <p:cNvPr id="5" name="Autonomous Car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3411" y="773082"/>
            <a:ext cx="9518073" cy="535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4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DF9E879-1BC9-4AD5-B52C-5E16704FDD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582047"/>
              </p:ext>
            </p:extLst>
          </p:nvPr>
        </p:nvGraphicFramePr>
        <p:xfrm>
          <a:off x="972590" y="981339"/>
          <a:ext cx="10257906" cy="5162909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38843">
                  <a:extLst>
                    <a:ext uri="{9D8B030D-6E8A-4147-A177-3AD203B41FA5}">
                      <a16:colId xmlns:a16="http://schemas.microsoft.com/office/drawing/2014/main" val="3185940576"/>
                    </a:ext>
                  </a:extLst>
                </a:gridCol>
                <a:gridCol w="6675120">
                  <a:extLst>
                    <a:ext uri="{9D8B030D-6E8A-4147-A177-3AD203B41FA5}">
                      <a16:colId xmlns:a16="http://schemas.microsoft.com/office/drawing/2014/main" val="3096922338"/>
                    </a:ext>
                  </a:extLst>
                </a:gridCol>
                <a:gridCol w="2443943">
                  <a:extLst>
                    <a:ext uri="{9D8B030D-6E8A-4147-A177-3AD203B41FA5}">
                      <a16:colId xmlns:a16="http://schemas.microsoft.com/office/drawing/2014/main" val="332973307"/>
                    </a:ext>
                  </a:extLst>
                </a:gridCol>
              </a:tblGrid>
              <a:tr h="1429352">
                <a:tc rowSpan="3">
                  <a:txBody>
                    <a:bodyPr/>
                    <a:lstStyle/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endParaRPr lang="en-US" b="1" dirty="0" smtClean="0"/>
                    </a:p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Services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APP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endParaRPr lang="en-US" b="1" smtClean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b="1" smtClean="0">
                          <a:solidFill>
                            <a:schemeClr val="tx1"/>
                          </a:solidFill>
                        </a:rPr>
                        <a:t>LIB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4440132"/>
                  </a:ext>
                </a:extLst>
              </a:tr>
              <a:tr h="1855517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endParaRPr lang="en-US" dirty="0" smtClean="0"/>
                    </a:p>
                    <a:p>
                      <a:pPr algn="l"/>
                      <a:endParaRPr lang="en-US" b="1" dirty="0" smtClean="0"/>
                    </a:p>
                    <a:p>
                      <a:pPr algn="l"/>
                      <a:endParaRPr lang="en-US" b="1" dirty="0" smtClean="0"/>
                    </a:p>
                    <a:p>
                      <a:pPr algn="l"/>
                      <a:r>
                        <a:rPr lang="en-US" b="1" dirty="0" smtClean="0"/>
                        <a:t>ECUAL</a:t>
                      </a:r>
                      <a:endParaRPr lang="en-US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415043"/>
                  </a:ext>
                </a:extLst>
              </a:tr>
              <a:tr h="1082433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/>
                        <a:t/>
                      </a:r>
                      <a:br>
                        <a:rPr lang="en-US" b="1" dirty="0"/>
                      </a:br>
                      <a:endParaRPr lang="en-US" b="1" dirty="0" smtClean="0"/>
                    </a:p>
                    <a:p>
                      <a:pPr algn="l"/>
                      <a:r>
                        <a:rPr lang="en-US" b="1" dirty="0" smtClean="0"/>
                        <a:t>MCAL</a:t>
                      </a:r>
                      <a:endParaRPr lang="en-US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1457647"/>
                  </a:ext>
                </a:extLst>
              </a:tr>
              <a:tr h="795607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Microcontroller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57284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BB227BB-B799-4B3B-9E5C-ED0F86E828FF}"/>
              </a:ext>
            </a:extLst>
          </p:cNvPr>
          <p:cNvSpPr/>
          <p:nvPr/>
        </p:nvSpPr>
        <p:spPr>
          <a:xfrm>
            <a:off x="5423666" y="4510781"/>
            <a:ext cx="182880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75AB885-2D65-4471-9F72-0DE39DD8D01C}"/>
              </a:ext>
            </a:extLst>
          </p:cNvPr>
          <p:cNvSpPr/>
          <p:nvPr/>
        </p:nvSpPr>
        <p:spPr>
          <a:xfrm>
            <a:off x="4240447" y="4521442"/>
            <a:ext cx="100584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07F4C35-3622-413A-8E7E-474CBA9AFEEB}"/>
              </a:ext>
            </a:extLst>
          </p:cNvPr>
          <p:cNvSpPr/>
          <p:nvPr/>
        </p:nvSpPr>
        <p:spPr>
          <a:xfrm>
            <a:off x="3057229" y="4510781"/>
            <a:ext cx="100584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EX_INT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7939B36-3802-4F25-8B0F-22194B84B368}"/>
              </a:ext>
            </a:extLst>
          </p:cNvPr>
          <p:cNvSpPr/>
          <p:nvPr/>
        </p:nvSpPr>
        <p:spPr>
          <a:xfrm>
            <a:off x="7456946" y="4521442"/>
            <a:ext cx="914400" cy="548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PWM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8DBD10B-C260-4FA0-9497-801B6C9769BC}"/>
              </a:ext>
            </a:extLst>
          </p:cNvPr>
          <p:cNvSpPr/>
          <p:nvPr/>
        </p:nvSpPr>
        <p:spPr>
          <a:xfrm>
            <a:off x="5423666" y="2668233"/>
            <a:ext cx="1045652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LCD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D58565-A4FE-4D0E-AF0A-458DFCB0C870}"/>
              </a:ext>
            </a:extLst>
          </p:cNvPr>
          <p:cNvSpPr/>
          <p:nvPr/>
        </p:nvSpPr>
        <p:spPr>
          <a:xfrm>
            <a:off x="3053487" y="3425954"/>
            <a:ext cx="2192800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SW_ICU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ADB6F2-8B21-4624-AE84-81CCC5486727}"/>
              </a:ext>
            </a:extLst>
          </p:cNvPr>
          <p:cNvSpPr/>
          <p:nvPr/>
        </p:nvSpPr>
        <p:spPr>
          <a:xfrm>
            <a:off x="3051419" y="2668233"/>
            <a:ext cx="2194868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Ultrasonic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278163A-0F48-4E9E-98CD-73527708F0DB}"/>
              </a:ext>
            </a:extLst>
          </p:cNvPr>
          <p:cNvSpPr/>
          <p:nvPr/>
        </p:nvSpPr>
        <p:spPr>
          <a:xfrm>
            <a:off x="6621853" y="2668233"/>
            <a:ext cx="1749492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HBridge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024AB6-3BDF-4443-9956-94D8DA256C17}"/>
              </a:ext>
            </a:extLst>
          </p:cNvPr>
          <p:cNvSpPr/>
          <p:nvPr/>
        </p:nvSpPr>
        <p:spPr>
          <a:xfrm>
            <a:off x="1072881" y="3287674"/>
            <a:ext cx="908105" cy="5867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TDelay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52F33A2-7ACC-43DE-A25E-3048C2F40C04}"/>
              </a:ext>
            </a:extLst>
          </p:cNvPr>
          <p:cNvSpPr/>
          <p:nvPr/>
        </p:nvSpPr>
        <p:spPr>
          <a:xfrm>
            <a:off x="6621853" y="1767524"/>
            <a:ext cx="1749493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HBridgeControl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B84BB2-CCB0-497D-A0F0-771A4A7A0BBE}"/>
              </a:ext>
            </a:extLst>
          </p:cNvPr>
          <p:cNvSpPr/>
          <p:nvPr/>
        </p:nvSpPr>
        <p:spPr>
          <a:xfrm>
            <a:off x="3051419" y="1767524"/>
            <a:ext cx="1442229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GetDistance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081A249-A875-402F-B4E4-CB90729D96AE}"/>
              </a:ext>
            </a:extLst>
          </p:cNvPr>
          <p:cNvSpPr/>
          <p:nvPr/>
        </p:nvSpPr>
        <p:spPr>
          <a:xfrm>
            <a:off x="4636351" y="1767524"/>
            <a:ext cx="1832967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DisplayDistance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2892E0-450A-42CE-84C2-EBC8C98B2C9B}"/>
              </a:ext>
            </a:extLst>
          </p:cNvPr>
          <p:cNvSpPr/>
          <p:nvPr/>
        </p:nvSpPr>
        <p:spPr>
          <a:xfrm>
            <a:off x="9303684" y="2566732"/>
            <a:ext cx="1536112" cy="469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STD_TYPES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C88D820-582A-4925-AF4A-06D100ECEF0D}"/>
              </a:ext>
            </a:extLst>
          </p:cNvPr>
          <p:cNvSpPr/>
          <p:nvPr/>
        </p:nvSpPr>
        <p:spPr>
          <a:xfrm>
            <a:off x="8880727" y="4045192"/>
            <a:ext cx="224170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BIT_MANIPULATE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C9FE4C-198B-4FCB-998F-9E18011BB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623" y="105974"/>
            <a:ext cx="9144000" cy="6631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n-lt"/>
              </a:rPr>
              <a:t>Static </a:t>
            </a:r>
            <a:r>
              <a:rPr lang="en-US" dirty="0" smtClean="0">
                <a:latin typeface="+mn-lt"/>
              </a:rPr>
              <a:t>Design:</a:t>
            </a:r>
            <a:endParaRPr lang="en-US" dirty="0">
              <a:latin typeface="+mn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FB84BB2-CCB0-497D-A0F0-771A4A7A0BBE}"/>
              </a:ext>
            </a:extLst>
          </p:cNvPr>
          <p:cNvSpPr/>
          <p:nvPr/>
        </p:nvSpPr>
        <p:spPr>
          <a:xfrm>
            <a:off x="3051419" y="1171983"/>
            <a:ext cx="5319927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CarControl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30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03C3-FEBC-4853-8E60-9352C018F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708" y="101078"/>
            <a:ext cx="9144000" cy="638755"/>
          </a:xfrm>
        </p:spPr>
        <p:txBody>
          <a:bodyPr>
            <a:noAutofit/>
          </a:bodyPr>
          <a:lstStyle/>
          <a:p>
            <a:r>
              <a:rPr lang="en-US" sz="3800" dirty="0" smtClean="0">
                <a:latin typeface="+mn-lt"/>
              </a:rPr>
              <a:t>Circuit Diagram: </a:t>
            </a:r>
            <a:endParaRPr lang="en-US" sz="38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5C17C4-2F12-4BFB-BBBC-EADABA755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226" y="835182"/>
            <a:ext cx="9143999" cy="518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68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3598D-3AE7-4EB5-9768-AEFF332DA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759" y="102645"/>
            <a:ext cx="9144000" cy="67043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Application Flow </a:t>
            </a:r>
            <a:r>
              <a:rPr lang="en-US" dirty="0">
                <a:latin typeface="+mn-lt"/>
              </a:rPr>
              <a:t>C</a:t>
            </a:r>
            <a:r>
              <a:rPr lang="en-US" dirty="0" smtClean="0">
                <a:latin typeface="+mn-lt"/>
              </a:rPr>
              <a:t>hart </a:t>
            </a:r>
            <a:r>
              <a:rPr lang="en-US" dirty="0">
                <a:latin typeface="+mn-lt"/>
              </a:rPr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EC29C3-FC91-4F61-BC27-FA6779A08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0" y="1152939"/>
            <a:ext cx="6838122" cy="489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74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6E793-5D54-453D-934C-4D27D0772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09" y="132522"/>
            <a:ext cx="9144000" cy="626430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latin typeface="+mn-lt"/>
              </a:rPr>
              <a:t>DisplayDistance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Flow </a:t>
            </a:r>
            <a:r>
              <a:rPr lang="en-US" dirty="0" smtClean="0">
                <a:latin typeface="+mn-lt"/>
              </a:rPr>
              <a:t>Chart </a:t>
            </a:r>
            <a:r>
              <a:rPr lang="en-US" dirty="0">
                <a:latin typeface="+mn-lt"/>
              </a:rPr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85E9FC-B40F-4335-8568-15439C933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220" y="758952"/>
            <a:ext cx="6010583" cy="6099047"/>
          </a:xfrm>
        </p:spPr>
      </p:pic>
    </p:spTree>
    <p:extLst>
      <p:ext uri="{BB962C8B-B14F-4D97-AF65-F5344CB8AC3E}">
        <p14:creationId xmlns:p14="http://schemas.microsoft.com/office/powerpoint/2010/main" val="1816745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01997-57A7-448D-90EC-A8422721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97" y="99752"/>
            <a:ext cx="9144000" cy="648393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latin typeface="+mn-lt"/>
              </a:rPr>
              <a:t>GetDistance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Flow </a:t>
            </a:r>
            <a:r>
              <a:rPr lang="en-US" dirty="0" smtClean="0">
                <a:latin typeface="+mn-lt"/>
              </a:rPr>
              <a:t>Chart </a:t>
            </a:r>
            <a:r>
              <a:rPr lang="en-US" dirty="0">
                <a:latin typeface="+mn-lt"/>
              </a:rPr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376DDB-1E82-4FC7-BBD3-D30172000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2222" y="862716"/>
            <a:ext cx="5844210" cy="5499653"/>
          </a:xfrm>
        </p:spPr>
      </p:pic>
    </p:spTree>
    <p:extLst>
      <p:ext uri="{BB962C8B-B14F-4D97-AF65-F5344CB8AC3E}">
        <p14:creationId xmlns:p14="http://schemas.microsoft.com/office/powerpoint/2010/main" val="324541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64F53-F247-4752-909D-D4A001494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445" y="64454"/>
            <a:ext cx="9144000" cy="658754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latin typeface="+mn-lt"/>
              </a:rPr>
              <a:t>HBridgeControl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Flow </a:t>
            </a:r>
            <a:r>
              <a:rPr lang="en-US" dirty="0" smtClean="0">
                <a:latin typeface="+mn-lt"/>
              </a:rPr>
              <a:t>Chart </a:t>
            </a:r>
            <a:r>
              <a:rPr lang="en-US" dirty="0">
                <a:latin typeface="+mn-lt"/>
              </a:rPr>
              <a:t>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5D9F4D-41AE-4D2C-82E4-A586402A1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0185" y="889461"/>
            <a:ext cx="6241773" cy="5194852"/>
          </a:xfrm>
        </p:spPr>
      </p:pic>
    </p:spTree>
    <p:extLst>
      <p:ext uri="{BB962C8B-B14F-4D97-AF65-F5344CB8AC3E}">
        <p14:creationId xmlns:p14="http://schemas.microsoft.com/office/powerpoint/2010/main" val="39233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ismaticVTI">
  <a:themeElements>
    <a:clrScheme name="AnalogousFromLightSeedRightStep">
      <a:dk1>
        <a:srgbClr val="000000"/>
      </a:dk1>
      <a:lt1>
        <a:srgbClr val="FFFFFF"/>
      </a:lt1>
      <a:dk2>
        <a:srgbClr val="22363C"/>
      </a:dk2>
      <a:lt2>
        <a:srgbClr val="E8E2E7"/>
      </a:lt2>
      <a:accent1>
        <a:srgbClr val="81AC87"/>
      </a:accent1>
      <a:accent2>
        <a:srgbClr val="75AB93"/>
      </a:accent2>
      <a:accent3>
        <a:srgbClr val="80A9A8"/>
      </a:accent3>
      <a:accent4>
        <a:srgbClr val="7FA3BA"/>
      </a:accent4>
      <a:accent5>
        <a:srgbClr val="96A0C6"/>
      </a:accent5>
      <a:accent6>
        <a:srgbClr val="8C7FBA"/>
      </a:accent6>
      <a:hlink>
        <a:srgbClr val="AE69A5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2213</TotalTime>
  <Words>288</Words>
  <Application>Microsoft Office PowerPoint</Application>
  <PresentationFormat>Widescreen</PresentationFormat>
  <Paragraphs>98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Aharoni</vt:lpstr>
      <vt:lpstr>Arial</vt:lpstr>
      <vt:lpstr>Avenir Next LT Pro</vt:lpstr>
      <vt:lpstr>Calibri</vt:lpstr>
      <vt:lpstr>PrismaticVTI</vt:lpstr>
      <vt:lpstr>Autonomous Car Project </vt:lpstr>
      <vt:lpstr>Project Demo:</vt:lpstr>
      <vt:lpstr>Project Demo 2:</vt:lpstr>
      <vt:lpstr>Static Design:</vt:lpstr>
      <vt:lpstr>Circuit Diagram: </vt:lpstr>
      <vt:lpstr>Application Flow Chart :</vt:lpstr>
      <vt:lpstr>DisplayDistance Flow Chart :</vt:lpstr>
      <vt:lpstr>GetDistance Flow Chart :</vt:lpstr>
      <vt:lpstr>HBridgeControl Flow Chart :</vt:lpstr>
      <vt:lpstr>Test Cases :</vt:lpstr>
      <vt:lpstr>Test Cases : (Cont.)</vt:lpstr>
      <vt:lpstr>Roles and Responsibilities :</vt:lpstr>
      <vt:lpstr>Roles and Responsibilities :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20140615</dc:creator>
  <cp:lastModifiedBy>Nada Ali</cp:lastModifiedBy>
  <cp:revision>62</cp:revision>
  <dcterms:created xsi:type="dcterms:W3CDTF">2021-08-12T20:21:35Z</dcterms:created>
  <dcterms:modified xsi:type="dcterms:W3CDTF">2021-08-15T06:23:33Z</dcterms:modified>
</cp:coreProperties>
</file>

<file path=docProps/thumbnail.jpeg>
</file>